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0"/>
  </p:notesMasterIdLst>
  <p:sldIdLst>
    <p:sldId id="287" r:id="rId2"/>
    <p:sldId id="288" r:id="rId3"/>
    <p:sldId id="270" r:id="rId4"/>
    <p:sldId id="280" r:id="rId5"/>
    <p:sldId id="282" r:id="rId6"/>
    <p:sldId id="289" r:id="rId7"/>
    <p:sldId id="283" r:id="rId8"/>
    <p:sldId id="293" r:id="rId9"/>
    <p:sldId id="291" r:id="rId10"/>
    <p:sldId id="292" r:id="rId11"/>
    <p:sldId id="259" r:id="rId12"/>
    <p:sldId id="266" r:id="rId13"/>
    <p:sldId id="267" r:id="rId14"/>
    <p:sldId id="268" r:id="rId15"/>
    <p:sldId id="269" r:id="rId16"/>
    <p:sldId id="290" r:id="rId17"/>
    <p:sldId id="26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69FB2-A8C5-AC42-BE7F-0B49486F7043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F41F0-6F31-AE47-A651-34F46806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99537-FB3C-4DD4-B33E-FE88161AE593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1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99537-FB3C-4DD4-B33E-FE88161AE59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7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CF1F-9CE0-BC4F-82B1-719EAF29E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6AD4F-422D-EA4C-BE03-0AA96D9AA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038A8-79AB-384B-AAA2-790E3B86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E9896-8691-B644-B4B6-0FFCA323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019EE-DCD2-434D-A9EA-E7E7FD1A6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5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9F6F-44E8-6A41-A812-C42E3DEE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BD208-71B1-0C47-91CD-3D0FB87BF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F0038-E909-D143-BD8F-25BF3347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5379C-1BAF-BA44-8EA2-4D552D55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1EDA9-E6F3-EA44-A984-D501DCA6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81ADC1-17EC-B04B-AAA8-A292A9586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BCF60-5888-9A4B-9219-AE11D033F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BE49C-5EDF-3E48-9B14-AC82E628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FD97E-DFA3-B342-B8C3-167F77AD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96C66-013C-4042-BF5E-F2AFAB38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5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A8EB-F5E7-B840-ADA8-3500BE59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00E38-07C5-AD41-9AE2-57001B9D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77DC1-060D-6A4D-9F59-67DEA1FA8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442D4-9633-DD4B-B2BA-B80B472F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116CF-16F8-7844-8823-F1DBA33A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5208-E841-8A42-AE49-0D462172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171C1-5727-954E-9F56-73B162FA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72F66-A654-F14C-9D69-6D8B8529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4772E-7714-5841-B659-C30B7B950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42152-F380-F549-ABCD-60DFE0D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4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CD38-454C-AF40-B5AB-01121A12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E2B33-62D7-C047-A3CA-D925B4B23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3069F-71B3-EE47-82BB-50622ED5F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23C39-DEC5-D947-9521-70CA0147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71BE1-6AFD-4C46-9076-A88DDB81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F3E20-1759-0D43-AEF7-859EB8A0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99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3290-1256-104B-AC2E-62238F2A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19E8D-952A-A84F-81B4-325521F1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4BF5E-6C52-5540-ABF7-E4191938A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03F5C2-EE07-714B-9241-A4E1603BA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E497E-3F71-5341-9768-7BF993EDC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941E5A-3EC1-A847-A9B0-55EB1687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CF08BB-2FD2-FB4C-8599-F9790C1F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045B3-8648-3548-89B4-85578F60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C29F-6610-4041-BED6-CC6EB5E6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1A5E4-3C7B-5E49-B885-A8FBD0FF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9C262-090B-974B-920E-1CF02CF6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508C8-48B8-854B-ACA6-7F7182DD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36878-0F54-5441-82AD-06A29BD0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E7FB2-072F-CD45-9911-86ABE605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FCEA3-BE30-8344-B24B-197F6713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9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548D-ED2C-364A-9C09-56259D18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6368-FE00-DB46-810D-0244611A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1FE04-FCA3-F942-8DC2-34946DFB2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3AD82-DD24-2B4D-AA41-69CAA3F4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C4784-79C6-3847-B342-E9D76CAB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CCD5-B30D-1243-B058-E760F39F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9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79E8-8AD8-EB40-84AB-5E8C74F49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647E8-38D8-B342-B1DF-8568B63EF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D37EE-D1F0-1A48-8F49-DCAD8C04B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8AB12-4D74-4240-B166-FA0226B7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8A107-1BF7-C143-A857-F11F1921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33928-7AB5-FA44-AC80-84580F08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3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A470C-33B7-8B47-BFE6-C015987A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B379A-01C7-744F-B96B-F5A8241D2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0022B-7F63-E04E-899F-E6825072D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61487-F8AD-41D8-B72E-70748445D1D0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25698-553F-D245-B8F2-989897F6A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EF6BA-C597-3C44-80BC-3A3E4735A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B9BB7-2C9C-464B-815C-F9CF543B0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2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e.yahoo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6410" y="3633512"/>
            <a:ext cx="7924641" cy="95410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" pitchFamily="2" charset="0"/>
                <a:ea typeface="+mn-lt"/>
                <a:cs typeface="+mn-lt"/>
              </a:rPr>
              <a:t>Alisha Karna</a:t>
            </a:r>
            <a:r>
              <a:rPr lang="en-US" sz="2800" b="1" dirty="0">
                <a:solidFill>
                  <a:srgbClr val="0070C0"/>
                </a:solidFill>
                <a:latin typeface="Times" pitchFamily="2" charset="0"/>
                <a:cs typeface="Calibri"/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Times" pitchFamily="2" charset="0"/>
                <a:ea typeface="+mn-lt"/>
                <a:cs typeface="+mn-lt"/>
              </a:rPr>
              <a:t>Madhavi Awasthi</a:t>
            </a:r>
            <a:r>
              <a:rPr lang="en-US" sz="2800" b="1" dirty="0">
                <a:solidFill>
                  <a:srgbClr val="0070C0"/>
                </a:solidFill>
                <a:latin typeface="Times" pitchFamily="2" charset="0"/>
                <a:cs typeface="Calibri"/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Times" pitchFamily="2" charset="0"/>
                <a:ea typeface="+mn-lt"/>
                <a:cs typeface="+mn-lt"/>
              </a:rPr>
              <a:t>Pramesh</a:t>
            </a:r>
            <a:r>
              <a:rPr lang="en-US" sz="2800" b="1" dirty="0">
                <a:solidFill>
                  <a:srgbClr val="0070C0"/>
                </a:solidFill>
                <a:latin typeface="Times" pitchFamily="2" charset="0"/>
                <a:ea typeface="+mn-lt"/>
                <a:cs typeface="+mn-lt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Times" pitchFamily="2" charset="0"/>
                <a:ea typeface="+mn-lt"/>
                <a:cs typeface="+mn-lt"/>
              </a:rPr>
              <a:t>Baral</a:t>
            </a:r>
            <a:r>
              <a:rPr lang="en-US" sz="2800" b="1" dirty="0">
                <a:solidFill>
                  <a:srgbClr val="0070C0"/>
                </a:solidFill>
                <a:latin typeface="Times" pitchFamily="2" charset="0"/>
                <a:ea typeface="+mn-lt"/>
                <a:cs typeface="+mn-lt"/>
              </a:rPr>
              <a:t>, 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" pitchFamily="2" charset="0"/>
                <a:ea typeface="+mn-lt"/>
                <a:cs typeface="+mn-lt"/>
              </a:rPr>
              <a:t>Pramod Acharya, and  </a:t>
            </a:r>
            <a:r>
              <a:rPr lang="en-US" sz="2800" b="1" dirty="0" err="1">
                <a:solidFill>
                  <a:srgbClr val="0070C0"/>
                </a:solidFill>
                <a:latin typeface="Times" pitchFamily="2" charset="0"/>
                <a:ea typeface="+mn-lt"/>
                <a:cs typeface="+mn-lt"/>
              </a:rPr>
              <a:t>Randhir</a:t>
            </a:r>
            <a:r>
              <a:rPr lang="en-US" sz="2800" b="1" dirty="0">
                <a:solidFill>
                  <a:srgbClr val="0070C0"/>
                </a:solidFill>
                <a:latin typeface="Times" pitchFamily="2" charset="0"/>
                <a:ea typeface="+mn-lt"/>
                <a:cs typeface="+mn-lt"/>
              </a:rPr>
              <a:t> Kumar Yadav</a:t>
            </a:r>
            <a:endParaRPr lang="en-US" sz="2800" b="1" dirty="0">
              <a:solidFill>
                <a:srgbClr val="0070C0"/>
              </a:solidFill>
              <a:latin typeface="Times" pitchFamily="2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9B710-CFA1-6946-BFDE-CBC4D75A8035}"/>
              </a:ext>
            </a:extLst>
          </p:cNvPr>
          <p:cNvSpPr txBox="1"/>
          <p:nvPr/>
        </p:nvSpPr>
        <p:spPr>
          <a:xfrm>
            <a:off x="529525" y="3432229"/>
            <a:ext cx="32611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BACDC-98AC-7B4D-A3B8-A6BF9B487773}"/>
              </a:ext>
            </a:extLst>
          </p:cNvPr>
          <p:cNvSpPr txBox="1"/>
          <p:nvPr/>
        </p:nvSpPr>
        <p:spPr>
          <a:xfrm>
            <a:off x="258337" y="474235"/>
            <a:ext cx="116753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Study on Stock Market Trading and Strategy Development for EV Stocks Using DQN and Double-DQN Reinforcement Q-Learning Models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32343A-C577-FD47-A4F1-F86144B9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41" y="5825615"/>
            <a:ext cx="3261101" cy="97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B8317-EDDA-E14B-A593-C43C287437AF}"/>
              </a:ext>
            </a:extLst>
          </p:cNvPr>
          <p:cNvSpPr txBox="1"/>
          <p:nvPr/>
        </p:nvSpPr>
        <p:spPr>
          <a:xfrm>
            <a:off x="4939872" y="6423462"/>
            <a:ext cx="162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" pitchFamily="2" charset="0"/>
              </a:rPr>
              <a:t>05/04/2023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B2765-A811-A749-9260-D69A2EE7D3E4}"/>
              </a:ext>
            </a:extLst>
          </p:cNvPr>
          <p:cNvSpPr txBox="1"/>
          <p:nvPr/>
        </p:nvSpPr>
        <p:spPr>
          <a:xfrm>
            <a:off x="2878517" y="2395516"/>
            <a:ext cx="610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Times" pitchFamily="2" charset="0"/>
              </a:rPr>
              <a:t>CSC-792: Reinforcement Learning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6227AE-9CDF-964F-BC6A-7E068973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" y="5171815"/>
            <a:ext cx="2014213" cy="16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E12BEE-BDFE-734A-8CD6-46A0FF57947B}"/>
              </a:ext>
            </a:extLst>
          </p:cNvPr>
          <p:cNvSpPr txBox="1"/>
          <p:nvPr/>
        </p:nvSpPr>
        <p:spPr>
          <a:xfrm>
            <a:off x="304801" y="441152"/>
            <a:ext cx="118871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Input size: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dirty="0">
                <a:latin typeface="Söhne"/>
              </a:rPr>
              <a:t>N</a:t>
            </a:r>
            <a:r>
              <a:rPr lang="en-US" b="0" i="0" dirty="0">
                <a:effectLst/>
                <a:latin typeface="Söhne"/>
              </a:rPr>
              <a:t>umber of input neurons in the Q network, which is the number of historical time steps+</a:t>
            </a:r>
            <a:r>
              <a:rPr lang="en-US" dirty="0">
                <a:latin typeface="Söhne"/>
              </a:rPr>
              <a:t>1</a:t>
            </a:r>
            <a:r>
              <a:rPr lang="en-US" b="0" i="0" dirty="0">
                <a:effectLst/>
                <a:latin typeface="Söhne"/>
              </a:rPr>
              <a:t> (</a:t>
            </a:r>
            <a:r>
              <a:rPr lang="en-US" b="0" i="0" dirty="0" err="1">
                <a:effectLst/>
                <a:latin typeface="Söhne"/>
              </a:rPr>
              <a:t>env.history_t</a:t>
            </a:r>
            <a:r>
              <a:rPr lang="en-US" b="0" i="0" dirty="0">
                <a:effectLst/>
                <a:latin typeface="Söhne"/>
              </a:rPr>
              <a:t> + 1).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H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idden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size: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100.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O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utput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size: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the number of output neurons in the Q network, which is equal to the number of possible actions ( 3).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poch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N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um: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50</a:t>
            </a:r>
            <a:endParaRPr lang="en-US" dirty="0">
              <a:latin typeface="Söhne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tep max: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i="0" dirty="0">
                <a:effectLst/>
                <a:latin typeface="Times" pitchFamily="2" charset="0"/>
              </a:rPr>
              <a:t>(length of the input data - 1).</a:t>
            </a:r>
            <a:endParaRPr lang="en-US" dirty="0">
              <a:latin typeface="Söhne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M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emory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ize: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200.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B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atch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ize: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the number of experiences sampled from the replay memory to update the Q network, which is set to 50.</a:t>
            </a:r>
            <a:endParaRPr lang="en-US" dirty="0">
              <a:latin typeface="Söhne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psilon: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the exploration rate used for the epsilon-greedy policy, which is set to 1.0 (fully exploratory) at the beginning of training and gradually decreased to </a:t>
            </a:r>
            <a:r>
              <a:rPr lang="en-US" b="0" i="0" dirty="0" err="1">
                <a:effectLst/>
                <a:latin typeface="Söhne"/>
              </a:rPr>
              <a:t>epsilon_min</a:t>
            </a:r>
            <a:r>
              <a:rPr lang="en-US" b="0" i="0" dirty="0">
                <a:effectLst/>
                <a:latin typeface="Söhne"/>
              </a:rPr>
              <a:t>.</a:t>
            </a:r>
            <a:endParaRPr lang="en-US" dirty="0">
              <a:latin typeface="Söhne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psilon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D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ecrease: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the amount by which epsilon is decreased after each step, which is set to 1e-3.</a:t>
            </a:r>
            <a:endParaRPr lang="en-US" dirty="0">
              <a:latin typeface="Söhne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psilon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m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in: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the minimum exploration rate, which is set to 0.1.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tart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reduce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Epsilon: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the number of steps after which epsilon starts to decrease, which is set to 200.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Train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F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req</a:t>
            </a:r>
            <a:r>
              <a:rPr lang="en-US" i="0" dirty="0">
                <a:effectLst/>
                <a:latin typeface="Times" pitchFamily="2" charset="0"/>
              </a:rPr>
              <a:t>:</a:t>
            </a:r>
            <a:r>
              <a:rPr lang="en-US" b="0" i="0" dirty="0">
                <a:effectLst/>
                <a:latin typeface="Söhne"/>
              </a:rPr>
              <a:t> the frequency (in steps) at which the Q network is updated, which is set to 10.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Update Q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F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req</a:t>
            </a:r>
            <a:r>
              <a:rPr lang="en-US" i="0" dirty="0">
                <a:effectLst/>
                <a:latin typeface="Times" pitchFamily="2" charset="0"/>
              </a:rPr>
              <a:t>:</a:t>
            </a:r>
            <a:r>
              <a:rPr lang="en-US" b="0" i="0" dirty="0">
                <a:effectLst/>
                <a:latin typeface="Söhne"/>
              </a:rPr>
              <a:t> the frequency (in steps) at which the target Q network  is updated with the Q network, which is set to 20.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G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amma: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the discount factor used to discount future rewards, which is set to 0.99.</a:t>
            </a:r>
            <a:endParaRPr lang="en-US" dirty="0">
              <a:latin typeface="Söhne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how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l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og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F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req: </a:t>
            </a:r>
            <a:r>
              <a:rPr lang="en-US" b="0" i="0" dirty="0">
                <a:effectLst/>
                <a:latin typeface="Söhne"/>
              </a:rPr>
              <a:t>the frequency (in epochs) at which the training progress is logged, which is set to 5.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561DB-C479-8A46-83F3-F4EF0CE9EF16}"/>
              </a:ext>
            </a:extLst>
          </p:cNvPr>
          <p:cNvSpPr txBox="1"/>
          <p:nvPr/>
        </p:nvSpPr>
        <p:spPr>
          <a:xfrm>
            <a:off x="4750420" y="29891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" pitchFamily="2" charset="0"/>
              </a:rPr>
              <a:t>DDQN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00E4-148B-B749-A43A-210B25A3C78D}"/>
              </a:ext>
            </a:extLst>
          </p:cNvPr>
          <p:cNvSpPr txBox="1"/>
          <p:nvPr/>
        </p:nvSpPr>
        <p:spPr>
          <a:xfrm>
            <a:off x="109653" y="5096545"/>
            <a:ext cx="118871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0" i="0" dirty="0">
                <a:effectLst/>
                <a:latin typeface="Times" pitchFamily="2" charset="0"/>
              </a:rPr>
              <a:t>During training, agent interacts with the environment, stores experiences in the replay memory, and periodically updates the Q network using mini-batch gradient descent with mean squared error loss. </a:t>
            </a:r>
            <a:endParaRPr lang="en-US" dirty="0"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Times" pitchFamily="2" charset="0"/>
              </a:rPr>
              <a:t>T</a:t>
            </a:r>
            <a:r>
              <a:rPr lang="en-US" b="0" i="0" dirty="0">
                <a:effectLst/>
                <a:latin typeface="Times" pitchFamily="2" charset="0"/>
              </a:rPr>
              <a:t>arget network is periodically updated to the current Q network to stabilize training. The exploration rate is decreased over time to shift the agent from exploration to exploitation. </a:t>
            </a:r>
            <a:endParaRPr lang="en-US" dirty="0"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b="0" i="0" dirty="0">
                <a:effectLst/>
                <a:latin typeface="Times" pitchFamily="2" charset="0"/>
              </a:rPr>
              <a:t>Finally, the training progress is logged every few epochs to monitor the agent's performance.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B8766-CB47-BE4F-94F8-7D01D74DA5D4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0759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125E-6C59-163B-1E2D-BA8253BF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16" y="1491452"/>
            <a:ext cx="8147762" cy="41191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>
                <a:latin typeface="Times" pitchFamily="2" charset="0"/>
                <a:ea typeface="+mn-lt"/>
                <a:cs typeface="+mn-lt"/>
              </a:rPr>
              <a:t>Test profit is higher than train profit </a:t>
            </a:r>
          </a:p>
          <a:p>
            <a:endParaRPr lang="en-US" sz="2200" dirty="0">
              <a:latin typeface="Times" pitchFamily="2" charset="0"/>
              <a:ea typeface="Calibri"/>
              <a:cs typeface="Calibri"/>
            </a:endParaRPr>
          </a:p>
          <a:p>
            <a:endParaRPr lang="en-US" sz="2200" dirty="0">
              <a:latin typeface="Times" pitchFamily="2" charset="0"/>
              <a:ea typeface="Calibri"/>
              <a:cs typeface="Calibri"/>
            </a:endParaRPr>
          </a:p>
          <a:p>
            <a:r>
              <a:rPr lang="en-US" sz="2200" dirty="0">
                <a:latin typeface="Times" pitchFamily="2" charset="0"/>
                <a:ea typeface="+mn-lt"/>
                <a:cs typeface="+mn-lt"/>
              </a:rPr>
              <a:t>Results are better than traditional human decision-making</a:t>
            </a:r>
          </a:p>
          <a:p>
            <a:pPr marL="0" indent="0">
              <a:buNone/>
            </a:pPr>
            <a:r>
              <a:rPr lang="en-US" sz="2200" dirty="0">
                <a:latin typeface="Times" pitchFamily="2" charset="0"/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n-US" sz="2200" dirty="0">
              <a:latin typeface="Times" pitchFamily="2" charset="0"/>
            </a:endParaRPr>
          </a:p>
          <a:p>
            <a:r>
              <a:rPr lang="en-US" sz="2200" dirty="0">
                <a:latin typeface="Times" pitchFamily="2" charset="0"/>
                <a:ea typeface="+mn-lt"/>
                <a:cs typeface="+mn-lt"/>
              </a:rPr>
              <a:t>Proved that DRL can be used in stock market decision-making</a:t>
            </a:r>
          </a:p>
          <a:p>
            <a:pPr marL="0" indent="0">
              <a:buNone/>
            </a:pPr>
            <a:endParaRPr lang="en-US" sz="2200" dirty="0">
              <a:latin typeface="Times" pitchFamily="2" charset="0"/>
            </a:endParaRPr>
          </a:p>
          <a:p>
            <a:pPr marL="0" indent="0">
              <a:buNone/>
            </a:pPr>
            <a:endParaRPr lang="en-US" sz="2200" dirty="0">
              <a:latin typeface="Times" pitchFamily="2" charset="0"/>
            </a:endParaRPr>
          </a:p>
          <a:p>
            <a:r>
              <a:rPr lang="en-US" sz="2200" dirty="0">
                <a:latin typeface="Times" pitchFamily="2" charset="0"/>
                <a:ea typeface="+mn-lt"/>
                <a:cs typeface="+mn-lt"/>
              </a:rPr>
              <a:t>DRL model is applicable to most stocks with sufficient information</a:t>
            </a:r>
            <a:endParaRPr lang="en-US" sz="2200" dirty="0">
              <a:latin typeface="Times" pitchFamily="2" charset="0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09743D21-78AA-067E-641D-221C03205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6" r="11118" b="2"/>
          <a:stretch/>
        </p:blipFill>
        <p:spPr>
          <a:xfrm>
            <a:off x="8670090" y="2336181"/>
            <a:ext cx="2966311" cy="3083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5A900-796A-2A45-A56D-0BE743C86D61}"/>
              </a:ext>
            </a:extLst>
          </p:cNvPr>
          <p:cNvSpPr txBox="1"/>
          <p:nvPr/>
        </p:nvSpPr>
        <p:spPr>
          <a:xfrm>
            <a:off x="4337825" y="167268"/>
            <a:ext cx="1237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imes" pitchFamily="2" charset="0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A2B4E-C482-A747-93AA-FAF755901C50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0258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3B8EED91-5B3A-1EF2-8BD7-1BA62BDA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" y="-3913"/>
            <a:ext cx="5673145" cy="2165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56225-F387-FC0F-3820-9BB8FD5EFBE5}"/>
              </a:ext>
            </a:extLst>
          </p:cNvPr>
          <p:cNvSpPr txBox="1"/>
          <p:nvPr/>
        </p:nvSpPr>
        <p:spPr>
          <a:xfrm>
            <a:off x="109471" y="-8585"/>
            <a:ext cx="424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Tesla: </a:t>
            </a:r>
            <a:r>
              <a:rPr lang="en-US" b="1">
                <a:latin typeface="Courier New"/>
              </a:rPr>
              <a:t>2020-01-02 to 2022-12-29 </a:t>
            </a:r>
          </a:p>
        </p:txBody>
      </p:sp>
      <p:pic>
        <p:nvPicPr>
          <p:cNvPr id="5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EE414AD8-0533-9904-AEDD-D350DF096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47" y="48668"/>
            <a:ext cx="5898523" cy="2414042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2C1ACDE7-1CAE-668A-C28B-775FDD24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" y="2157962"/>
            <a:ext cx="5168722" cy="2187908"/>
          </a:xfrm>
          <a:prstGeom prst="rect">
            <a:avLst/>
          </a:prstGeom>
        </p:spPr>
      </p:pic>
      <p:pic>
        <p:nvPicPr>
          <p:cNvPr id="7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17380FAB-3CF2-CE54-3C0C-DA67CA79A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854" y="2453558"/>
            <a:ext cx="5902816" cy="2485923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B288BA6E-408D-FDA1-68FF-F550B8164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8" y="4345509"/>
            <a:ext cx="5115059" cy="2180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1CA087-F188-4C44-BAD2-FC2DCC61DF76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03481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C42886FC-C943-847D-8331-0713D9F6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" y="4041"/>
            <a:ext cx="5587285" cy="213839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DCC646E-1EDA-3E16-0EC0-4893D1E9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7" y="7416"/>
            <a:ext cx="3719846" cy="607644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916239A-0EEA-6F45-AF66-8F7A3176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199" y="94785"/>
            <a:ext cx="5923086" cy="243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410AF58-C959-EE41-B198-1BADB60F8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4406"/>
            <a:ext cx="5038009" cy="22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3FAC7B8-257E-4541-88EF-64954652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47" y="3134446"/>
            <a:ext cx="5941623" cy="243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658C231A-D4CB-834D-BF11-A34EFEE5C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3" y="4498387"/>
            <a:ext cx="5038009" cy="21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5811BC-27C4-F042-870C-340D8537B4B6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73606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5E62DEB-C202-BE59-03A0-558615E5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" y="263545"/>
            <a:ext cx="5469230" cy="1919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B876EB-7C15-75C9-6C48-7238F84E7E00}"/>
              </a:ext>
            </a:extLst>
          </p:cNvPr>
          <p:cNvSpPr txBox="1"/>
          <p:nvPr/>
        </p:nvSpPr>
        <p:spPr>
          <a:xfrm>
            <a:off x="120203" y="88006"/>
            <a:ext cx="42886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BYDDY: </a:t>
            </a:r>
            <a:r>
              <a:rPr lang="en-US" b="1">
                <a:latin typeface="Courier New"/>
              </a:rPr>
              <a:t>2020-01-02 to 2022-12-29</a:t>
            </a:r>
          </a:p>
          <a:p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1B83EBD-4CBA-7488-744D-5473D6B82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" y="2172032"/>
            <a:ext cx="5018468" cy="2159767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1FFAC98-0AAD-E79E-5AF6-3B2D29EC9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5" y="4345140"/>
            <a:ext cx="5018467" cy="2095777"/>
          </a:xfrm>
          <a:prstGeom prst="rect">
            <a:avLst/>
          </a:prstGeom>
        </p:spPr>
      </p:pic>
      <p:pic>
        <p:nvPicPr>
          <p:cNvPr id="6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8426390-4C94-A574-E8A8-B60531A84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146" y="323900"/>
            <a:ext cx="5694607" cy="2207016"/>
          </a:xfrm>
          <a:prstGeom prst="rect">
            <a:avLst/>
          </a:prstGeom>
        </p:spPr>
      </p:pic>
      <p:pic>
        <p:nvPicPr>
          <p:cNvPr id="7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D4414508-FB99-F9F0-9E9B-CC236945A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146" y="2657054"/>
            <a:ext cx="5694608" cy="248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2A85B5-AFB2-AF46-9D7B-4232A1B7D5E2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021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4E835AE-28ED-76D1-969A-B81BEB99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8" y="277"/>
            <a:ext cx="5673143" cy="2199587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A32721C5-EC41-134E-7B9E-FCF9065D1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" y="2124818"/>
            <a:ext cx="5029200" cy="2125406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D92AB0E-CF33-91CC-8425-D3E82E6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" y="4302230"/>
            <a:ext cx="5168721" cy="2192329"/>
          </a:xfrm>
          <a:prstGeom prst="rect">
            <a:avLst/>
          </a:prstGeom>
        </p:spPr>
      </p:pic>
      <p:pic>
        <p:nvPicPr>
          <p:cNvPr id="5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64BAF4A-0876-457E-F50F-9F2FA9981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823" y="2053"/>
            <a:ext cx="5565819" cy="2539472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CED3DD2-B926-BCE6-CDA7-AF5EDE394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146" y="2843470"/>
            <a:ext cx="5458495" cy="233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D1789-98B5-C237-3F98-D7C7925BAB3F}"/>
              </a:ext>
            </a:extLst>
          </p:cNvPr>
          <p:cNvSpPr txBox="1"/>
          <p:nvPr/>
        </p:nvSpPr>
        <p:spPr>
          <a:xfrm>
            <a:off x="206062" y="2147"/>
            <a:ext cx="44711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GM: </a:t>
            </a:r>
            <a:r>
              <a:rPr lang="en-US" b="1">
                <a:latin typeface="Courier New"/>
              </a:rPr>
              <a:t>2020-01-02 to 2022-12-29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B1E6A-D868-9E44-9510-AE682917BC1F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9102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433CF-7189-B84D-B25F-559B74208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43" y="2021190"/>
            <a:ext cx="10532250" cy="34846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A84B0-30BA-CC43-A5F9-0D493FD6B5A1}"/>
              </a:ext>
            </a:extLst>
          </p:cNvPr>
          <p:cNvSpPr txBox="1"/>
          <p:nvPr/>
        </p:nvSpPr>
        <p:spPr>
          <a:xfrm>
            <a:off x="4535796" y="446049"/>
            <a:ext cx="2765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imes" pitchFamily="2" charset="0"/>
              </a:rPr>
              <a:t>Results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D6241-1043-7D4E-8486-FFCF90923823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36263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891B5-B83A-686B-FB72-1CBF7280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52" y="1728440"/>
            <a:ext cx="8726944" cy="423095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>
                <a:latin typeface="Times" pitchFamily="2" charset="0"/>
                <a:ea typeface="+mn-lt"/>
                <a:cs typeface="+mn-lt"/>
              </a:rPr>
              <a:t>Practicality of DRL in stock market decision-making</a:t>
            </a:r>
          </a:p>
          <a:p>
            <a:pPr>
              <a:buFont typeface="Wingdings" pitchFamily="2" charset="2"/>
              <a:buChar char="q"/>
            </a:pPr>
            <a:endParaRPr lang="en-US" sz="2200" dirty="0">
              <a:latin typeface="Times" pitchFamily="2" charset="0"/>
              <a:ea typeface="+mn-lt"/>
              <a:cs typeface="+mn-lt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>
                <a:latin typeface="Times" pitchFamily="2" charset="0"/>
                <a:ea typeface="+mn-lt"/>
                <a:cs typeface="+mn-lt"/>
              </a:rPr>
              <a:t>Several advantage over traditional transactions </a:t>
            </a:r>
          </a:p>
          <a:p>
            <a:pPr>
              <a:buFont typeface="Wingdings" pitchFamily="2" charset="2"/>
              <a:buChar char="q"/>
            </a:pPr>
            <a:endParaRPr lang="en-US" sz="2200" dirty="0">
              <a:latin typeface="Times" pitchFamily="2" charset="0"/>
              <a:ea typeface="+mn-lt"/>
              <a:cs typeface="Calibri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>
                <a:latin typeface="Times" pitchFamily="2" charset="0"/>
                <a:ea typeface="+mn-lt"/>
                <a:cs typeface="+mn-lt"/>
              </a:rPr>
              <a:t>Insufficient data could bring instability to the experiment </a:t>
            </a:r>
          </a:p>
          <a:p>
            <a:pPr>
              <a:buFont typeface="Wingdings" pitchFamily="2" charset="2"/>
              <a:buChar char="q"/>
            </a:pPr>
            <a:endParaRPr lang="en-US" sz="2200" dirty="0">
              <a:latin typeface="Times" pitchFamily="2" charset="0"/>
              <a:ea typeface="+mn-lt"/>
              <a:cs typeface="Calibri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>
                <a:latin typeface="Times" pitchFamily="2" charset="0"/>
                <a:ea typeface="+mn-lt"/>
                <a:cs typeface="+mn-lt"/>
              </a:rPr>
              <a:t>Theory is still immature and there are many challenges ahead </a:t>
            </a:r>
          </a:p>
          <a:p>
            <a:pPr>
              <a:buFont typeface="Wingdings" pitchFamily="2" charset="2"/>
              <a:buChar char="q"/>
            </a:pPr>
            <a:endParaRPr lang="en-US" sz="2200" dirty="0">
              <a:latin typeface="Times" pitchFamily="2" charset="0"/>
              <a:ea typeface="+mn-lt"/>
              <a:cs typeface="Calibri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>
                <a:latin typeface="Times" pitchFamily="2" charset="0"/>
                <a:ea typeface="+mn-lt"/>
                <a:cs typeface="+mn-lt"/>
              </a:rPr>
              <a:t>Future enhancements </a:t>
            </a:r>
            <a:endParaRPr lang="en-US" sz="2200" dirty="0">
              <a:latin typeface="Times" pitchFamily="2" charset="0"/>
              <a:ea typeface="Calibri"/>
              <a:cs typeface="Calibri"/>
            </a:endParaRPr>
          </a:p>
          <a:p>
            <a:endParaRPr lang="en-US" sz="2200" dirty="0">
              <a:latin typeface="Times" pitchFamily="2" charset="0"/>
              <a:ea typeface="Calibri"/>
              <a:cs typeface="Calibri"/>
            </a:endParaRPr>
          </a:p>
        </p:txBody>
      </p:sp>
      <p:pic>
        <p:nvPicPr>
          <p:cNvPr id="21" name="Picture 4" descr="Graph">
            <a:extLst>
              <a:ext uri="{FF2B5EF4-FFF2-40B4-BE49-F238E27FC236}">
                <a16:creationId xmlns:a16="http://schemas.microsoft.com/office/drawing/2014/main" id="{E65BA014-50C4-3489-1DE4-208D6D84C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0" r="19913" b="4"/>
          <a:stretch/>
        </p:blipFill>
        <p:spPr>
          <a:xfrm>
            <a:off x="8131128" y="1260087"/>
            <a:ext cx="3791720" cy="378026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5DA5B-C408-C945-BE8C-0C58B1DD7B7B}"/>
              </a:ext>
            </a:extLst>
          </p:cNvPr>
          <p:cNvSpPr txBox="1"/>
          <p:nvPr/>
        </p:nvSpPr>
        <p:spPr>
          <a:xfrm>
            <a:off x="2051825" y="402823"/>
            <a:ext cx="2152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Times" pitchFamily="2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38E4E-C8AF-0946-9BD4-891D8355C475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699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AC426-C475-3BAF-9414-7DDACBA62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645755"/>
            <a:ext cx="10822858" cy="5531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8800" dirty="0">
                <a:latin typeface="Baguet Script"/>
                <a:ea typeface="Calibri"/>
                <a:cs typeface="Calibri"/>
              </a:rPr>
              <a:t>          </a:t>
            </a:r>
            <a:r>
              <a:rPr lang="en-US" sz="8800" dirty="0">
                <a:latin typeface="Colonna MT"/>
                <a:ea typeface="Calibri"/>
                <a:cs typeface="Calibri"/>
              </a:rPr>
              <a:t>Thank You </a:t>
            </a:r>
            <a:endParaRPr lang="en-US" sz="8800" dirty="0">
              <a:latin typeface="Colonna MT"/>
            </a:endParaRPr>
          </a:p>
        </p:txBody>
      </p:sp>
    </p:spTree>
    <p:extLst>
      <p:ext uri="{BB962C8B-B14F-4D97-AF65-F5344CB8AC3E}">
        <p14:creationId xmlns:p14="http://schemas.microsoft.com/office/powerpoint/2010/main" val="314235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5AC3508-D54C-3341-9C07-928A7F15409A}"/>
              </a:ext>
            </a:extLst>
          </p:cNvPr>
          <p:cNvSpPr txBox="1"/>
          <p:nvPr/>
        </p:nvSpPr>
        <p:spPr>
          <a:xfrm>
            <a:off x="4496729" y="11151"/>
            <a:ext cx="2327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Times New Roman"/>
                <a:ea typeface="+mj-lt"/>
                <a:cs typeface="+mj-lt"/>
              </a:rPr>
              <a:t>Introduction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FA6C2-34DB-364C-8D6B-3F05F3141215}"/>
              </a:ext>
            </a:extLst>
          </p:cNvPr>
          <p:cNvSpPr txBox="1"/>
          <p:nvPr/>
        </p:nvSpPr>
        <p:spPr>
          <a:xfrm>
            <a:off x="133816" y="2899761"/>
            <a:ext cx="120135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/>
                <a:ea typeface="+mn-lt"/>
                <a:cs typeface="+mn-lt"/>
              </a:rPr>
              <a:t>RL is a type of ML that allows agents to learn how to behave in an environment by trial and error.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/>
                <a:ea typeface="+mn-lt"/>
                <a:cs typeface="+mn-lt"/>
              </a:rPr>
              <a:t>RL integrated with Deep Learning (DL) can solve decision-making problems in financial markets.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/>
                <a:ea typeface="+mn-lt"/>
                <a:cs typeface="+mn-lt"/>
              </a:rPr>
              <a:t>A combination of DL and RL techniques can be used to train an agent that can learn from its interactions with the stock market environment and take actions that maximize long-term gains.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/>
                <a:ea typeface="+mn-lt"/>
                <a:cs typeface="+mn-lt"/>
              </a:rPr>
              <a:t>Deep Q-Network (DQN) integrates Q-learning and deep neural networks to choose actions that optimize a cumulative reward signal over time.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/>
                <a:ea typeface="+mn-lt"/>
                <a:cs typeface="+mn-lt"/>
              </a:rPr>
              <a:t>Double Deep Q-Network (Double DQN) addresses the problem of overestimation of Q-values in DQN by using two separate neural networks for action selection and Q-value estimation.</a:t>
            </a:r>
            <a:endParaRPr lang="en-US" sz="2000" dirty="0">
              <a:latin typeface="Times New Roman"/>
              <a:cs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2B886C-11B7-5E4C-86AA-41A196D32676}"/>
              </a:ext>
            </a:extLst>
          </p:cNvPr>
          <p:cNvSpPr txBox="1"/>
          <p:nvPr/>
        </p:nvSpPr>
        <p:spPr>
          <a:xfrm>
            <a:off x="2725543" y="774572"/>
            <a:ext cx="6463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" pitchFamily="2" charset="0"/>
                <a:ea typeface="+mj-lt"/>
                <a:cs typeface="+mj-lt"/>
              </a:rPr>
              <a:t>Deep Reinforcement Learning Model for Stock Trading</a:t>
            </a:r>
            <a:endParaRPr lang="en-US" sz="2000" dirty="0">
              <a:solidFill>
                <a:srgbClr val="C00000"/>
              </a:solidFill>
              <a:latin typeface="Times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A520378-66ED-1946-9C81-44E5F65B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23" y="1369034"/>
            <a:ext cx="3588370" cy="125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01252C-18FF-D14D-B270-3F359822CF29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654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DD45-FA8D-A222-2486-CEB3CA52F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90" y="1355981"/>
            <a:ext cx="11870473" cy="53124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>
                <a:latin typeface="Times" pitchFamily="2" charset="0"/>
                <a:ea typeface="Segoe UI Historic"/>
                <a:cs typeface="Segoe UI Historic"/>
              </a:rPr>
              <a:t>Predicting stock prices in the dynamic and complex EV market can be challenging.</a:t>
            </a:r>
          </a:p>
          <a:p>
            <a:endParaRPr lang="en-US" sz="2200" dirty="0">
              <a:latin typeface="Times" pitchFamily="2" charset="0"/>
              <a:ea typeface="Segoe UI Historic"/>
              <a:cs typeface="Segoe UI Historic"/>
            </a:endParaRPr>
          </a:p>
          <a:p>
            <a:endParaRPr lang="en-US" sz="2200" dirty="0">
              <a:latin typeface="Times" pitchFamily="2" charset="0"/>
              <a:ea typeface="Segoe UI Historic"/>
              <a:cs typeface="Segoe UI Historic"/>
            </a:endParaRPr>
          </a:p>
          <a:p>
            <a:r>
              <a:rPr lang="en-US" sz="2200" dirty="0">
                <a:latin typeface="Times" pitchFamily="2" charset="0"/>
                <a:ea typeface="Segoe UI Historic"/>
                <a:cs typeface="Segoe UI Historic"/>
              </a:rPr>
              <a:t>Traditional methods such as technical and fundamental analysis have limitations.</a:t>
            </a:r>
          </a:p>
          <a:p>
            <a:endParaRPr lang="en-US" sz="2200" dirty="0">
              <a:latin typeface="Times" pitchFamily="2" charset="0"/>
              <a:ea typeface="Segoe UI Historic"/>
              <a:cs typeface="Segoe UI Historic"/>
            </a:endParaRPr>
          </a:p>
          <a:p>
            <a:endParaRPr lang="en-US" sz="2200" dirty="0">
              <a:latin typeface="Times" pitchFamily="2" charset="0"/>
              <a:ea typeface="Segoe UI Historic"/>
              <a:cs typeface="Segoe UI Historic"/>
            </a:endParaRPr>
          </a:p>
          <a:p>
            <a:r>
              <a:rPr lang="en-US" sz="2200" dirty="0">
                <a:latin typeface="Times" pitchFamily="2" charset="0"/>
                <a:ea typeface="+mn-lt"/>
                <a:cs typeface="+mn-lt"/>
              </a:rPr>
              <a:t>Offer new insights into how Reinforcement Learning algorithms can help investors navigate this dynamic market with confidence.</a:t>
            </a:r>
          </a:p>
          <a:p>
            <a:endParaRPr lang="en-US" sz="2200" dirty="0">
              <a:latin typeface="Times" pitchFamily="2" charset="0"/>
              <a:ea typeface="Segoe UI Historic"/>
              <a:cs typeface="Segoe UI Historic"/>
            </a:endParaRPr>
          </a:p>
          <a:p>
            <a:endParaRPr lang="en-US" sz="2200" dirty="0">
              <a:latin typeface="Times" pitchFamily="2" charset="0"/>
              <a:ea typeface="Segoe UI Historic"/>
              <a:cs typeface="Segoe UI Historic"/>
            </a:endParaRPr>
          </a:p>
          <a:p>
            <a:r>
              <a:rPr lang="en-US" sz="2200" dirty="0">
                <a:latin typeface="Times" pitchFamily="2" charset="0"/>
                <a:ea typeface="+mn-lt"/>
                <a:cs typeface="+mn-lt"/>
              </a:rPr>
              <a:t>Show that deep reinforcement learning algorithms hold promise for developing effective trading strategies in the stock market, particularly for emerging sectors such as the EV industry.</a:t>
            </a:r>
            <a:endParaRPr lang="en-US" sz="2200" dirty="0">
              <a:latin typeface="Times" pitchFamily="2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 dirty="0">
              <a:solidFill>
                <a:srgbClr val="374151"/>
              </a:solidFill>
              <a:latin typeface="Times" pitchFamily="2" charset="0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C79BE-CF0F-6043-8D3D-5708C8DE6197}"/>
              </a:ext>
            </a:extLst>
          </p:cNvPr>
          <p:cNvSpPr txBox="1"/>
          <p:nvPr/>
        </p:nvSpPr>
        <p:spPr>
          <a:xfrm>
            <a:off x="4523418" y="339441"/>
            <a:ext cx="1695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imes" pitchFamily="2" charset="0"/>
                <a:cs typeface="Calibri Light"/>
              </a:rPr>
              <a:t>Motivation</a:t>
            </a:r>
            <a:endParaRPr lang="en-US" sz="2400" b="1" dirty="0">
              <a:solidFill>
                <a:srgbClr val="7030A0"/>
              </a:solidFill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34A76-07FF-CA4F-8CC1-5610C00668CD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7611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A689E6-BE20-6C4F-A2A1-4BBB78C348F0}"/>
                  </a:ext>
                </a:extLst>
              </p:cNvPr>
              <p:cNvSpPr txBox="1"/>
              <p:nvPr/>
            </p:nvSpPr>
            <p:spPr>
              <a:xfrm>
                <a:off x="78060" y="879479"/>
                <a:ext cx="3163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A689E6-BE20-6C4F-A2A1-4BBB78C3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" y="879479"/>
                <a:ext cx="3163109" cy="276999"/>
              </a:xfrm>
              <a:prstGeom prst="rect">
                <a:avLst/>
              </a:prstGeom>
              <a:blipFill>
                <a:blip r:embed="rId2"/>
                <a:stretch>
                  <a:fillRect l="-2000" t="-8696" r="-2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6CDB270-A580-3E40-8D34-19A5675B0AF0}"/>
              </a:ext>
            </a:extLst>
          </p:cNvPr>
          <p:cNvSpPr txBox="1"/>
          <p:nvPr/>
        </p:nvSpPr>
        <p:spPr>
          <a:xfrm>
            <a:off x="2731992" y="55031"/>
            <a:ext cx="680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Times" pitchFamily="2" charset="0"/>
              </a:rPr>
              <a:t>Mathematical Representation for DQN and DDQN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1F6000-F94E-9947-A011-3045C36C2946}"/>
                  </a:ext>
                </a:extLst>
              </p:cNvPr>
              <p:cNvSpPr txBox="1"/>
              <p:nvPr/>
            </p:nvSpPr>
            <p:spPr>
              <a:xfrm>
                <a:off x="6945444" y="694813"/>
                <a:ext cx="4890121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1F6000-F94E-9947-A011-3045C36C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444" y="694813"/>
                <a:ext cx="4890121" cy="469231"/>
              </a:xfrm>
              <a:prstGeom prst="rect">
                <a:avLst/>
              </a:prstGeom>
              <a:blipFill>
                <a:blip r:embed="rId3"/>
                <a:stretch>
                  <a:fillRect l="-517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E7CBC7-323D-204A-8C5B-EFEA94BDD9CD}"/>
                  </a:ext>
                </a:extLst>
              </p:cNvPr>
              <p:cNvSpPr txBox="1"/>
              <p:nvPr/>
            </p:nvSpPr>
            <p:spPr>
              <a:xfrm>
                <a:off x="76" y="1831567"/>
                <a:ext cx="477797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  <m:d>
                            <m:d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E7CBC7-323D-204A-8C5B-EFEA94BDD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" y="1831567"/>
                <a:ext cx="4777975" cy="312650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107F5-EBB9-234B-8C5E-AAB2B35FA746}"/>
                  </a:ext>
                </a:extLst>
              </p:cNvPr>
              <p:cNvSpPr txBox="1"/>
              <p:nvPr/>
            </p:nvSpPr>
            <p:spPr>
              <a:xfrm>
                <a:off x="6096000" y="1596951"/>
                <a:ext cx="6129370" cy="469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𝑎𝑟𝑔𝑚𝑎𝑥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107F5-EBB9-234B-8C5E-AAB2B35FA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96951"/>
                <a:ext cx="6129370" cy="469231"/>
              </a:xfrm>
              <a:prstGeom prst="rect">
                <a:avLst/>
              </a:prstGeom>
              <a:blipFill>
                <a:blip r:embed="rId5"/>
                <a:stretch>
                  <a:fillRect l="-41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E400FCB-A4D1-C342-88E1-F0BF6BD2681F}"/>
              </a:ext>
            </a:extLst>
          </p:cNvPr>
          <p:cNvSpPr txBox="1"/>
          <p:nvPr/>
        </p:nvSpPr>
        <p:spPr>
          <a:xfrm>
            <a:off x="4389947" y="1384023"/>
            <a:ext cx="161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pitchFamily="2" charset="0"/>
              </a:rPr>
              <a:t>DDQN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4C17D0-6AF9-374B-B12D-2BE518EBEA26}"/>
              </a:ext>
            </a:extLst>
          </p:cNvPr>
          <p:cNvSpPr txBox="1"/>
          <p:nvPr/>
        </p:nvSpPr>
        <p:spPr>
          <a:xfrm>
            <a:off x="4389948" y="694813"/>
            <a:ext cx="161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pitchFamily="2" charset="0"/>
              </a:rPr>
              <a:t>DQN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4F1BFF-ADFF-7340-B48B-D4E5FBAAD236}"/>
                  </a:ext>
                </a:extLst>
              </p:cNvPr>
              <p:cNvSpPr txBox="1"/>
              <p:nvPr/>
            </p:nvSpPr>
            <p:spPr>
              <a:xfrm>
                <a:off x="33453" y="2490520"/>
                <a:ext cx="1211022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Times" pitchFamily="2" charset="0"/>
                  </a:rPr>
                  <a:t> represents the Q-value of a state-action pair (s, a)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" pitchFamily="2" charset="0"/>
                  </a:rPr>
                  <a:t>r represents reward obtained by taking an action </a:t>
                </a:r>
                <a:r>
                  <a:rPr lang="en-US" b="1" dirty="0">
                    <a:latin typeface="Times" pitchFamily="2" charset="0"/>
                  </a:rPr>
                  <a:t>a </a:t>
                </a:r>
                <a:r>
                  <a:rPr lang="en-US" dirty="0">
                    <a:latin typeface="Times" pitchFamily="2" charset="0"/>
                  </a:rPr>
                  <a:t>in state </a:t>
                </a:r>
                <a:r>
                  <a:rPr lang="en-US" b="1" dirty="0">
                    <a:latin typeface="Times" pitchFamily="2" charset="0"/>
                  </a:rPr>
                  <a:t>s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" pitchFamily="2" charset="0"/>
                  </a:rPr>
                  <a:t>s' represents the next state reached after taking an action </a:t>
                </a:r>
                <a:r>
                  <a:rPr lang="en-US" b="1" dirty="0">
                    <a:latin typeface="Times" pitchFamily="2" charset="0"/>
                  </a:rPr>
                  <a:t>a</a:t>
                </a:r>
                <a:r>
                  <a:rPr lang="en-US" dirty="0">
                    <a:latin typeface="Times" pitchFamily="2" charset="0"/>
                  </a:rPr>
                  <a:t> in state </a:t>
                </a:r>
                <a:r>
                  <a:rPr lang="en-US" b="1" dirty="0">
                    <a:latin typeface="Times" pitchFamily="2" charset="0"/>
                  </a:rPr>
                  <a:t>s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" pitchFamily="2" charset="0"/>
                  </a:rPr>
                  <a:t> a' represents the action that maximizes the Q-value in state s’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Times" pitchFamily="2" charset="0"/>
                  </a:rPr>
                  <a:t>γ </a:t>
                </a:r>
                <a:r>
                  <a:rPr lang="en-US" dirty="0">
                    <a:latin typeface="Times" pitchFamily="2" charset="0"/>
                  </a:rPr>
                  <a:t>is the discount factor which determines the importance of future rewards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" pitchFamily="2" charset="0"/>
                  </a:rPr>
                  <a:t>max(Q(s’, a')) represents the maximum Q-value over all actions </a:t>
                </a:r>
                <a:r>
                  <a:rPr lang="en-US" b="1" dirty="0">
                    <a:latin typeface="Times" pitchFamily="2" charset="0"/>
                  </a:rPr>
                  <a:t>a'</a:t>
                </a:r>
                <a:r>
                  <a:rPr lang="en-US" dirty="0">
                    <a:latin typeface="Times" pitchFamily="2" charset="0"/>
                  </a:rPr>
                  <a:t> in state </a:t>
                </a:r>
                <a:r>
                  <a:rPr lang="en-US" b="1" dirty="0">
                    <a:latin typeface="Times" pitchFamily="2" charset="0"/>
                  </a:rPr>
                  <a:t>s’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" pitchFamily="2" charset="0"/>
                  </a:rPr>
                  <a:t>where L(</a:t>
                </a:r>
                <a:r>
                  <a:rPr lang="el-GR" dirty="0">
                    <a:latin typeface="Times" pitchFamily="2" charset="0"/>
                  </a:rPr>
                  <a:t>θ) </a:t>
                </a:r>
                <a:r>
                  <a:rPr lang="en-US" dirty="0">
                    <a:latin typeface="Times" pitchFamily="2" charset="0"/>
                  </a:rPr>
                  <a:t>represents the loss function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Times" pitchFamily="2" charset="0"/>
                  </a:rPr>
                  <a:t>θ </a:t>
                </a:r>
                <a:r>
                  <a:rPr lang="en-US" dirty="0">
                    <a:latin typeface="Times" pitchFamily="2" charset="0"/>
                  </a:rPr>
                  <a:t>represents the parameters of the Q-network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" pitchFamily="2" charset="0"/>
                  </a:rPr>
                  <a:t>Q(</a:t>
                </a:r>
                <a:r>
                  <a:rPr lang="en-US" dirty="0" err="1">
                    <a:latin typeface="Times" pitchFamily="2" charset="0"/>
                  </a:rPr>
                  <a:t>s,a</a:t>
                </a:r>
                <a:r>
                  <a:rPr lang="en-US" dirty="0">
                    <a:latin typeface="Times" pitchFamily="2" charset="0"/>
                  </a:rPr>
                  <a:t>;</a:t>
                </a:r>
                <a:r>
                  <a:rPr lang="el-GR" dirty="0">
                    <a:latin typeface="Times" pitchFamily="2" charset="0"/>
                  </a:rPr>
                  <a:t>θ) </a:t>
                </a:r>
                <a:r>
                  <a:rPr lang="en-US" dirty="0">
                    <a:latin typeface="Times" pitchFamily="2" charset="0"/>
                  </a:rPr>
                  <a:t>represents the predicted Q-value for state-action pair (</a:t>
                </a:r>
                <a:r>
                  <a:rPr lang="en-US" dirty="0" err="1">
                    <a:latin typeface="Times" pitchFamily="2" charset="0"/>
                  </a:rPr>
                  <a:t>s,a</a:t>
                </a:r>
                <a:r>
                  <a:rPr lang="en-US" dirty="0">
                    <a:latin typeface="Times" pitchFamily="2" charset="0"/>
                  </a:rPr>
                  <a:t>)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" pitchFamily="2" charset="0"/>
                  </a:rPr>
                  <a:t>max(Q(s’, a';</a:t>
                </a:r>
                <a:r>
                  <a:rPr lang="el-GR" dirty="0">
                    <a:latin typeface="Times" pitchFamily="2" charset="0"/>
                  </a:rPr>
                  <a:t>θ⁻)) </a:t>
                </a:r>
                <a:r>
                  <a:rPr lang="en-US" dirty="0">
                    <a:latin typeface="Times" pitchFamily="2" charset="0"/>
                  </a:rPr>
                  <a:t>represents the maximum Q-value over all actions a' in state s' using a separate target network with frozen parameters </a:t>
                </a:r>
                <a:r>
                  <a:rPr lang="el-GR" dirty="0">
                    <a:latin typeface="Times" pitchFamily="2" charset="0"/>
                  </a:rPr>
                  <a:t>θ⁻</a:t>
                </a:r>
                <a:endParaRPr lang="en-US" dirty="0">
                  <a:latin typeface="Times" pitchFamily="2" charset="0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Times" pitchFamily="2" charset="0"/>
                  </a:rPr>
                  <a:t>θ⁻ </a:t>
                </a:r>
                <a:r>
                  <a:rPr lang="en-US" dirty="0">
                    <a:latin typeface="Times" pitchFamily="2" charset="0"/>
                  </a:rPr>
                  <a:t> represents frozen parameters, refer to the weights and biases of a neural network that are fixed and do not get updated during the training process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" pitchFamily="2" charset="0"/>
                  </a:rPr>
                  <a:t>argmax(Q(</a:t>
                </a:r>
                <a:r>
                  <a:rPr lang="en-US" dirty="0" err="1">
                    <a:latin typeface="Times" pitchFamily="2" charset="0"/>
                  </a:rPr>
                  <a:t>s',a</a:t>
                </a:r>
                <a:r>
                  <a:rPr lang="en-US" dirty="0">
                    <a:latin typeface="Times" pitchFamily="2" charset="0"/>
                  </a:rPr>
                  <a:t>';</a:t>
                </a:r>
                <a:r>
                  <a:rPr lang="el-GR" dirty="0">
                    <a:latin typeface="Times" pitchFamily="2" charset="0"/>
                  </a:rPr>
                  <a:t>θ);θ⁻) </a:t>
                </a:r>
                <a:r>
                  <a:rPr lang="en-US" dirty="0">
                    <a:latin typeface="Times" pitchFamily="2" charset="0"/>
                  </a:rPr>
                  <a:t>represents the action that maximizes the Q-value in state s' using a separate target network with frozen parameters </a:t>
                </a:r>
                <a:r>
                  <a:rPr lang="el-GR" dirty="0">
                    <a:latin typeface="Times" pitchFamily="2" charset="0"/>
                  </a:rPr>
                  <a:t>θ⁻</a:t>
                </a:r>
                <a:endParaRPr lang="en-US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4F1BFF-ADFF-7340-B48B-D4E5FBAAD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" y="2490520"/>
                <a:ext cx="12110224" cy="4247317"/>
              </a:xfrm>
              <a:prstGeom prst="rect">
                <a:avLst/>
              </a:prstGeom>
              <a:blipFill>
                <a:blip r:embed="rId6"/>
                <a:stretch>
                  <a:fillRect l="-314" t="-896" b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697EEBF-20CC-FB41-A3D1-0073BCF01D96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830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030265-35DF-6148-BFD5-9B8016555549}"/>
              </a:ext>
            </a:extLst>
          </p:cNvPr>
          <p:cNvSpPr txBox="1"/>
          <p:nvPr/>
        </p:nvSpPr>
        <p:spPr>
          <a:xfrm>
            <a:off x="133815" y="194247"/>
            <a:ext cx="120581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The study compared the performance of DQN and DDQN DRL models through computational analysis and simulated trading.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Each stock was split into a training and testing set for the models'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The benefits of the two models were compared, and findings were based on simultaneous analysis of training and test results.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652CB-3006-A043-8B46-5CEFDB6D0577}"/>
              </a:ext>
            </a:extLst>
          </p:cNvPr>
          <p:cNvSpPr txBox="1"/>
          <p:nvPr/>
        </p:nvSpPr>
        <p:spPr>
          <a:xfrm>
            <a:off x="133815" y="1817649"/>
            <a:ext cx="1197919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7030A0"/>
                </a:solidFill>
                <a:latin typeface="Times" pitchFamily="2" charset="0"/>
              </a:rPr>
              <a:t>Differences between DQN and Double DQN models</a:t>
            </a:r>
          </a:p>
          <a:p>
            <a:pPr algn="l"/>
            <a:endParaRPr lang="en-US" b="1" dirty="0">
              <a:solidFill>
                <a:srgbClr val="7030A0"/>
              </a:solidFill>
              <a:latin typeface="Times" pitchFamily="2" charset="0"/>
            </a:endParaRPr>
          </a:p>
          <a:p>
            <a:pPr algn="l"/>
            <a:r>
              <a:rPr lang="en-US" b="1" dirty="0">
                <a:solidFill>
                  <a:srgbClr val="FF0000"/>
                </a:solidFill>
                <a:latin typeface="Times" pitchFamily="2" charset="0"/>
              </a:rPr>
              <a:t>DQN</a:t>
            </a:r>
          </a:p>
          <a:p>
            <a:pPr algn="l"/>
            <a:endParaRPr lang="en-US" b="1" dirty="0">
              <a:latin typeface="Time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 Uses a single neural network to estimate Q-values for all state-action pairs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 The target Q-values used in the loss function are based on the same network being trained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 Can result in overestimation of Q-values due to the maximization operation performed on the same set of parameters used to estimate Q-values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Times" pitchFamily="2" charset="0"/>
            </a:endParaRPr>
          </a:p>
          <a:p>
            <a:pPr algn="l"/>
            <a:r>
              <a:rPr lang="en-US" b="1" dirty="0">
                <a:solidFill>
                  <a:srgbClr val="FF0000"/>
                </a:solidFill>
                <a:latin typeface="Times" pitchFamily="2" charset="0"/>
              </a:rPr>
              <a:t>Double DQN</a:t>
            </a:r>
          </a:p>
          <a:p>
            <a:pPr algn="l"/>
            <a:endParaRPr lang="en-US" dirty="0">
              <a:latin typeface="Time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 Uses two neural networks, a main Q-network and a separate target network, to estimate Q-values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 The target Q-values used in the loss function are based on the target network with frozen parameters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 Can reduce overestimation of Q-values by using a separate network to select actions and estimate Q-values for the next state</a:t>
            </a:r>
          </a:p>
          <a:p>
            <a:pPr algn="l"/>
            <a:r>
              <a:rPr lang="en-US" dirty="0">
                <a:latin typeface="Times" pitchFamily="2" charset="0"/>
              </a:rPr>
              <a:t>Other differences may include the following: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 Double DQN may require additional hyperparameter tuning for the learning rate and update frequency of the target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 Double DQN may require more computational resources due to the use of two networks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 Double DQN may require additional implementation steps for creating and updating the target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34895-24D9-BC41-8B88-7754B549BD1C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4939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1D91-29DA-A551-3989-B5841D385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8" y="1104192"/>
            <a:ext cx="11318488" cy="531890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/>
            <a:r>
              <a:rPr lang="en-US" dirty="0">
                <a:latin typeface="Times New Roman"/>
                <a:ea typeface="+mn-lt"/>
                <a:cs typeface="+mn-lt"/>
              </a:rPr>
              <a:t>Data collected from Yahoo Finance, </a:t>
            </a:r>
            <a:r>
              <a:rPr lang="en-US" b="1" dirty="0">
                <a:latin typeface="Times New Roman"/>
                <a:ea typeface="+mn-lt"/>
                <a:cs typeface="+mn-lt"/>
                <a:hlinkClick r:id="rId2"/>
              </a:rPr>
              <a:t>https://finance.yahoo.com/</a:t>
            </a:r>
            <a:endParaRPr lang="en-US" b="1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b="1" dirty="0">
              <a:latin typeface="Times New Roman"/>
              <a:cs typeface="Calibri" panose="020F0502020204030204"/>
            </a:endParaRPr>
          </a:p>
          <a:p>
            <a:pPr marL="342900" indent="-342900"/>
            <a:r>
              <a:rPr lang="en-US" dirty="0">
                <a:latin typeface="Times New Roman"/>
                <a:ea typeface="+mn-lt"/>
                <a:cs typeface="+mn-lt"/>
              </a:rPr>
              <a:t>Includes day-to-day opening and closing prices, highest and lowest values per unit stock</a:t>
            </a:r>
          </a:p>
          <a:p>
            <a:pPr marL="342900" indent="-342900"/>
            <a:endParaRPr lang="en-US" dirty="0">
              <a:latin typeface="Times New Roman"/>
              <a:cs typeface="Calibri"/>
            </a:endParaRPr>
          </a:p>
          <a:p>
            <a:pPr marL="342900" indent="-342900"/>
            <a:r>
              <a:rPr lang="en-US" dirty="0">
                <a:latin typeface="Times New Roman"/>
                <a:ea typeface="+mn-lt"/>
                <a:cs typeface="+mn-lt"/>
              </a:rPr>
              <a:t>Four different electric vehicle stocks: Tesla ($TSLA), General Motor ($GM), </a:t>
            </a:r>
            <a:r>
              <a:rPr lang="en-US" dirty="0" err="1">
                <a:latin typeface="Times New Roman"/>
                <a:ea typeface="+mn-lt"/>
                <a:cs typeface="+mn-lt"/>
              </a:rPr>
              <a:t>Nio</a:t>
            </a:r>
            <a:r>
              <a:rPr lang="en-US" dirty="0">
                <a:latin typeface="Times New Roman"/>
                <a:ea typeface="+mn-lt"/>
                <a:cs typeface="+mn-lt"/>
              </a:rPr>
              <a:t> ($NIO), and BYD Company ($BYDDY), listed on the New York Stock Exchange (NYSE)</a:t>
            </a:r>
          </a:p>
          <a:p>
            <a:pPr marL="342900" indent="-342900"/>
            <a:endParaRPr lang="en-US" dirty="0">
              <a:latin typeface="Times New Roman"/>
              <a:cs typeface="Calibri"/>
            </a:endParaRPr>
          </a:p>
          <a:p>
            <a:pPr marL="342900" indent="-342900"/>
            <a:r>
              <a:rPr lang="en-US" dirty="0">
                <a:latin typeface="Times New Roman"/>
                <a:ea typeface="+mn-lt"/>
                <a:cs typeface="+mn-lt"/>
              </a:rPr>
              <a:t>Data covers the period from January 2nd, 2020 to December 29th, 2022</a:t>
            </a:r>
          </a:p>
          <a:p>
            <a:pPr marL="0" indent="0">
              <a:buNone/>
            </a:pPr>
            <a:endParaRPr lang="en-US" dirty="0">
              <a:latin typeface="Times New Roman"/>
              <a:cs typeface="Calibri"/>
            </a:endParaRPr>
          </a:p>
          <a:p>
            <a:pPr marL="342900" indent="-342900"/>
            <a:r>
              <a:rPr lang="en-US" dirty="0">
                <a:latin typeface="Times New Roman"/>
                <a:ea typeface="+mn-lt"/>
                <a:cs typeface="+mn-lt"/>
              </a:rPr>
              <a:t>Data was cleaned and pre-processed after collection.</a:t>
            </a:r>
            <a:endParaRPr lang="en-US" dirty="0">
              <a:latin typeface="Times New Roman"/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85B07-92A9-0141-97B6-0F9C72E11CEE}"/>
              </a:ext>
            </a:extLst>
          </p:cNvPr>
          <p:cNvSpPr txBox="1"/>
          <p:nvPr/>
        </p:nvSpPr>
        <p:spPr>
          <a:xfrm>
            <a:off x="3657599" y="214991"/>
            <a:ext cx="333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imes" pitchFamily="2" charset="0"/>
              </a:rPr>
              <a:t>Datasets and Resources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9213E-1202-9D4D-A1F6-FE3DF84DA237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71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green rectangles with white text&#10;&#10;Description automatically generated with low confidence">
            <a:extLst>
              <a:ext uri="{FF2B5EF4-FFF2-40B4-BE49-F238E27FC236}">
                <a16:creationId xmlns:a16="http://schemas.microsoft.com/office/drawing/2014/main" id="{99203EED-05AA-BA43-A5A8-34F8CB39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439" y="231844"/>
            <a:ext cx="3131197" cy="1944879"/>
          </a:xfrm>
          <a:prstGeom prst="rect">
            <a:avLst/>
          </a:prstGeom>
        </p:spPr>
      </p:pic>
      <p:pic>
        <p:nvPicPr>
          <p:cNvPr id="4" name="Picture 3" descr="Chart, line chart">
            <a:extLst>
              <a:ext uri="{FF2B5EF4-FFF2-40B4-BE49-F238E27FC236}">
                <a16:creationId xmlns:a16="http://schemas.microsoft.com/office/drawing/2014/main" id="{3051E6ED-97E5-C240-96EF-F55FFA9F0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82" y="2194382"/>
            <a:ext cx="5414621" cy="213228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E55EE65-8230-EB41-BF75-315C5005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82" y="4583145"/>
            <a:ext cx="5495229" cy="204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9050D-08CB-D549-B2F1-1AD35779D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80" y="4383661"/>
            <a:ext cx="5764765" cy="2307068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AAD0E9E7-0F55-D84A-B156-98EED17D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7" y="2296193"/>
            <a:ext cx="5764765" cy="217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253A4F-5DE8-814D-BB27-0C5DE8084A90}"/>
              </a:ext>
            </a:extLst>
          </p:cNvPr>
          <p:cNvSpPr txBox="1"/>
          <p:nvPr/>
        </p:nvSpPr>
        <p:spPr>
          <a:xfrm>
            <a:off x="2216978" y="883127"/>
            <a:ext cx="2444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imes" pitchFamily="2" charset="0"/>
              </a:rPr>
              <a:t>Datasets Trend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E6236-15DE-0C4C-B273-21E8CB60DD50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7167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E856476C-E8FD-EF47-A142-60A3E0F1E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8" y="502269"/>
            <a:ext cx="3855375" cy="2834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C36F52-0FFA-8740-B830-516BB76DC844}"/>
              </a:ext>
            </a:extLst>
          </p:cNvPr>
          <p:cNvSpPr txBox="1"/>
          <p:nvPr/>
        </p:nvSpPr>
        <p:spPr>
          <a:xfrm>
            <a:off x="4851576" y="624471"/>
            <a:ext cx="730325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" pitchFamily="2" charset="0"/>
              </a:rPr>
              <a:t>DQN uses a neural network to predict Q value and updates the neural network to learn the max Q value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" pitchFamily="2" charset="0"/>
              </a:rPr>
              <a:t>DQN has two neural networks: Target-Network with fixed parameters for obtaining target value and Current Q-Network for evaluating Current Q value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" pitchFamily="2" charset="0"/>
              </a:rPr>
              <a:t>Training data is randomly extracted from Replay Memory, which records actions (a), rewards (r), and results of the next state (s, a</a:t>
            </a:r>
            <a:r>
              <a:rPr lang="en-US" dirty="0">
                <a:latin typeface="Times" pitchFamily="2" charset="0"/>
              </a:rPr>
              <a:t>, </a:t>
            </a:r>
            <a:r>
              <a:rPr lang="en-US" b="0" i="0" dirty="0">
                <a:effectLst/>
                <a:latin typeface="Times" pitchFamily="2" charset="0"/>
              </a:rPr>
              <a:t>r, s</a:t>
            </a:r>
            <a:r>
              <a:rPr lang="en-US" b="0" i="0" baseline="30000" dirty="0">
                <a:effectLst/>
                <a:latin typeface="Times" pitchFamily="2" charset="0"/>
              </a:rPr>
              <a:t>’</a:t>
            </a:r>
            <a:r>
              <a:rPr lang="en-US" b="0" i="0" dirty="0">
                <a:effectLst/>
                <a:latin typeface="Times" pitchFamily="2" charset="0"/>
              </a:rPr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baseline="30000" dirty="0"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" pitchFamily="2" charset="0"/>
              </a:rPr>
              <a:t>Networks update their parameters regularly and Replay Memory changes accordingly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b="0" i="0" baseline="30000" dirty="0">
              <a:effectLst/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" pitchFamily="2" charset="0"/>
              </a:rPr>
              <a:t>The Loss function is the result of subtracting the value of Q in Target-Network from the value of Q in Current Q-network.</a:t>
            </a:r>
            <a:endParaRPr lang="en-US" baseline="30000" dirty="0"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i="0" baseline="30000" dirty="0">
              <a:effectLst/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" pitchFamily="2" charset="0"/>
              </a:rPr>
              <a:t>The values between modules are changed iteratively until the optimal value of Q is achieved.</a:t>
            </a:r>
            <a:r>
              <a:rPr lang="en-US" b="0" i="0" baseline="30000" dirty="0">
                <a:effectLst/>
                <a:latin typeface="Times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2CA55-FF8B-CC41-B61D-63127C30EDCE}"/>
              </a:ext>
            </a:extLst>
          </p:cNvPr>
          <p:cNvSpPr txBox="1"/>
          <p:nvPr/>
        </p:nvSpPr>
        <p:spPr>
          <a:xfrm>
            <a:off x="4154229" y="138840"/>
            <a:ext cx="4348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Times" pitchFamily="2" charset="0"/>
              </a:rPr>
              <a:t>Methodology </a:t>
            </a:r>
            <a:r>
              <a:rPr lang="en-US" sz="2200" b="1" dirty="0">
                <a:solidFill>
                  <a:srgbClr val="7030A0"/>
                </a:solidFill>
                <a:latin typeface="Times" pitchFamily="2" charset="0"/>
              </a:rPr>
              <a:t>/ Model Overview</a:t>
            </a:r>
          </a:p>
        </p:txBody>
      </p:sp>
      <p:pic>
        <p:nvPicPr>
          <p:cNvPr id="6146" name="Picture 2" descr="Flowchart of DDQN Algorithm | Download Scientific Diagram">
            <a:extLst>
              <a:ext uri="{FF2B5EF4-FFF2-40B4-BE49-F238E27FC236}">
                <a16:creationId xmlns:a16="http://schemas.microsoft.com/office/drawing/2014/main" id="{2E973567-9B90-1F46-91D5-DEAA04AE9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65" y="3685177"/>
            <a:ext cx="2411792" cy="311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182F4-42A1-8B48-B961-EDC51AAF372D}"/>
              </a:ext>
            </a:extLst>
          </p:cNvPr>
          <p:cNvSpPr txBox="1"/>
          <p:nvPr/>
        </p:nvSpPr>
        <p:spPr>
          <a:xfrm>
            <a:off x="0" y="5464097"/>
            <a:ext cx="100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pitchFamily="2" charset="0"/>
              </a:rPr>
              <a:t>DDQN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CE23F7-4FA2-B849-B988-8A537FB4AE9F}"/>
              </a:ext>
            </a:extLst>
          </p:cNvPr>
          <p:cNvSpPr txBox="1"/>
          <p:nvPr/>
        </p:nvSpPr>
        <p:spPr>
          <a:xfrm>
            <a:off x="0" y="1801841"/>
            <a:ext cx="8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pitchFamily="2" charset="0"/>
              </a:rPr>
              <a:t>DQN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5D5BC-6C54-8546-A2CA-306BCF82D301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A9098-FA77-3B41-8152-F8FFE84DF2E9}"/>
              </a:ext>
            </a:extLst>
          </p:cNvPr>
          <p:cNvSpPr txBox="1"/>
          <p:nvPr/>
        </p:nvSpPr>
        <p:spPr>
          <a:xfrm>
            <a:off x="2798956" y="5544377"/>
            <a:ext cx="9005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atin typeface="Times" pitchFamily="2" charset="0"/>
              </a:rPr>
              <a:t>DDQN a</a:t>
            </a:r>
            <a:r>
              <a:rPr lang="en-US" b="0" i="0" dirty="0">
                <a:effectLst/>
                <a:latin typeface="Times" pitchFamily="2" charset="0"/>
              </a:rPr>
              <a:t>ddress the overestimation of Q-values that can occur in the original DQN. </a:t>
            </a:r>
          </a:p>
          <a:p>
            <a:endParaRPr lang="en-US" dirty="0"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0" i="0" dirty="0">
                <a:effectLst/>
                <a:latin typeface="Times" pitchFamily="2" charset="0"/>
              </a:rPr>
              <a:t>In DDQN, two separate neural networks are used to estimate the Q-values</a:t>
            </a:r>
            <a:r>
              <a:rPr lang="en-US" dirty="0">
                <a:latin typeface="Times" pitchFamily="2" charset="0"/>
              </a:rPr>
              <a:t>. O</a:t>
            </a:r>
            <a:r>
              <a:rPr lang="en-US" b="0" i="0" dirty="0">
                <a:effectLst/>
                <a:latin typeface="Times" pitchFamily="2" charset="0"/>
              </a:rPr>
              <a:t>ne network is used to select the actions while the other is used to evaluate the Q-values.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86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DF17B1-F0CA-B14A-8D81-D8B5B2C92929}"/>
              </a:ext>
            </a:extLst>
          </p:cNvPr>
          <p:cNvSpPr txBox="1"/>
          <p:nvPr/>
        </p:nvSpPr>
        <p:spPr>
          <a:xfrm>
            <a:off x="453483" y="794628"/>
            <a:ext cx="11285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" pitchFamily="2" charset="0"/>
              </a:rPr>
              <a:t>H</a:t>
            </a:r>
            <a:r>
              <a:rPr lang="en-US" b="0" i="0" dirty="0">
                <a:effectLst/>
                <a:latin typeface="Times" pitchFamily="2" charset="0"/>
              </a:rPr>
              <a:t>yperparameters used to configure the Q-network, the replay memory, the training procedure, and the exploration-exploitation trade-off during training. </a:t>
            </a:r>
            <a:endParaRPr lang="en-US" dirty="0"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b="0" i="0" dirty="0">
              <a:effectLst/>
              <a:latin typeface="Times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dirty="0">
                <a:effectLst/>
                <a:latin typeface="Times" pitchFamily="2" charset="0"/>
              </a:rPr>
              <a:t>The specific values used for these hyperparameters were chosen based on empirical experiments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3A5DB-6C45-4D4B-B788-985DFC9F0851}"/>
              </a:ext>
            </a:extLst>
          </p:cNvPr>
          <p:cNvSpPr txBox="1"/>
          <p:nvPr/>
        </p:nvSpPr>
        <p:spPr>
          <a:xfrm>
            <a:off x="150541" y="2531513"/>
            <a:ext cx="1189091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Input size: </a:t>
            </a:r>
            <a:r>
              <a:rPr lang="en-US" i="0" dirty="0">
                <a:effectLst/>
                <a:latin typeface="Times" pitchFamily="2" charset="0"/>
              </a:rPr>
              <a:t>The size of the input to the Q-network, which is the number of historical timesteps plus one (</a:t>
            </a:r>
            <a:r>
              <a:rPr lang="en-US" i="0" dirty="0" err="1">
                <a:effectLst/>
                <a:latin typeface="Times" pitchFamily="2" charset="0"/>
              </a:rPr>
              <a:t>env.history_t</a:t>
            </a:r>
            <a:r>
              <a:rPr lang="en-US" i="0" dirty="0">
                <a:effectLst/>
                <a:latin typeface="Times" pitchFamily="2" charset="0"/>
              </a:rPr>
              <a:t> + 1).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H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idden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size</a:t>
            </a:r>
            <a:r>
              <a:rPr lang="en-US" i="0" dirty="0">
                <a:effectLst/>
                <a:latin typeface="Times" pitchFamily="2" charset="0"/>
              </a:rPr>
              <a:t>: The number of hidden units in the two hidden layers of the Q-network (100).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O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utput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size: </a:t>
            </a:r>
            <a:r>
              <a:rPr lang="en-US" i="0" dirty="0">
                <a:effectLst/>
                <a:latin typeface="Times" pitchFamily="2" charset="0"/>
              </a:rPr>
              <a:t>The size of the output of the Q-network, which is the number of possible actions (3).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poch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N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um: </a:t>
            </a:r>
            <a:r>
              <a:rPr lang="en-US" i="0" dirty="0">
                <a:effectLst/>
                <a:latin typeface="Times" pitchFamily="2" charset="0"/>
              </a:rPr>
              <a:t>The number of training epochs (50).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tep max: </a:t>
            </a:r>
            <a:r>
              <a:rPr lang="en-US" i="0" dirty="0">
                <a:effectLst/>
                <a:latin typeface="Times" pitchFamily="2" charset="0"/>
              </a:rPr>
              <a:t>The maximum number of steps in each episode (length of the input data - 1).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M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emory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ize: </a:t>
            </a:r>
            <a:r>
              <a:rPr lang="en-US" i="0" dirty="0">
                <a:effectLst/>
                <a:latin typeface="Times" pitchFamily="2" charset="0"/>
              </a:rPr>
              <a:t>The maximum number of experiences stored in the replay memory (200).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B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atch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ize: </a:t>
            </a:r>
            <a:r>
              <a:rPr lang="en-US" i="0" dirty="0">
                <a:effectLst/>
                <a:latin typeface="Times" pitchFamily="2" charset="0"/>
              </a:rPr>
              <a:t>The number of experiences sampled from the replay memory in each training iteration (20).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psilon: </a:t>
            </a:r>
            <a:r>
              <a:rPr lang="en-US" i="0" dirty="0">
                <a:effectLst/>
                <a:latin typeface="Times" pitchFamily="2" charset="0"/>
              </a:rPr>
              <a:t>The initial value of the exploration rate (1.0).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psilon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D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ecrease: </a:t>
            </a:r>
            <a:r>
              <a:rPr lang="en-US" i="0" dirty="0">
                <a:effectLst/>
                <a:latin typeface="Times" pitchFamily="2" charset="0"/>
              </a:rPr>
              <a:t>The rate at which the exploration rate decreases (1e-3).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psilon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m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in: </a:t>
            </a:r>
            <a:r>
              <a:rPr lang="en-US" i="0" dirty="0">
                <a:effectLst/>
                <a:latin typeface="Times" pitchFamily="2" charset="0"/>
              </a:rPr>
              <a:t>The minimum value of the exploration rate (0.1).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tart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reduce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Epsilon: </a:t>
            </a:r>
            <a:r>
              <a:rPr lang="en-US" i="0" dirty="0">
                <a:effectLst/>
                <a:latin typeface="Times" pitchFamily="2" charset="0"/>
              </a:rPr>
              <a:t>The number of steps after which the exploration rate starts decreasing (200).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Train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F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req</a:t>
            </a:r>
            <a:r>
              <a:rPr lang="en-US" i="0" dirty="0">
                <a:effectLst/>
                <a:latin typeface="Times" pitchFamily="2" charset="0"/>
              </a:rPr>
              <a:t>: The frequency at which the Q-network is updated (every 10 steps).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Update Q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F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req</a:t>
            </a:r>
            <a:r>
              <a:rPr lang="en-US" i="0" dirty="0">
                <a:effectLst/>
                <a:latin typeface="Times" pitchFamily="2" charset="0"/>
              </a:rPr>
              <a:t>: The frequency at which the target Q-network is updated (every 20 steps).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G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amma: </a:t>
            </a:r>
            <a:r>
              <a:rPr lang="en-US" i="0" dirty="0">
                <a:effectLst/>
                <a:latin typeface="Times" pitchFamily="2" charset="0"/>
              </a:rPr>
              <a:t>The discount factor used in the Q-learning update (0.99).</a:t>
            </a: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S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how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l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og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F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imes" pitchFamily="2" charset="0"/>
              </a:rPr>
              <a:t>req: </a:t>
            </a:r>
            <a:r>
              <a:rPr lang="en-US" i="0" dirty="0">
                <a:effectLst/>
                <a:latin typeface="Times" pitchFamily="2" charset="0"/>
              </a:rPr>
              <a:t>The frequency at which training progress is logged (every 5 epochs).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5542D-BF65-AD4C-916A-362F653737D8}"/>
              </a:ext>
            </a:extLst>
          </p:cNvPr>
          <p:cNvSpPr txBox="1"/>
          <p:nvPr/>
        </p:nvSpPr>
        <p:spPr>
          <a:xfrm>
            <a:off x="4159405" y="112623"/>
            <a:ext cx="337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imes" pitchFamily="2" charset="0"/>
              </a:rPr>
              <a:t>Model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1C3DF-218B-6242-B28D-BB507E38A381}"/>
              </a:ext>
            </a:extLst>
          </p:cNvPr>
          <p:cNvSpPr txBox="1"/>
          <p:nvPr/>
        </p:nvSpPr>
        <p:spPr>
          <a:xfrm>
            <a:off x="4917688" y="210531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imes" pitchFamily="2" charset="0"/>
              </a:rPr>
              <a:t>DQN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6A1D3-BF26-E74B-A711-8E7E4D663D3D}"/>
              </a:ext>
            </a:extLst>
          </p:cNvPr>
          <p:cNvSpPr txBox="1"/>
          <p:nvPr/>
        </p:nvSpPr>
        <p:spPr>
          <a:xfrm>
            <a:off x="11719930" y="6467707"/>
            <a:ext cx="4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5628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</TotalTime>
  <Words>1774</Words>
  <Application>Microsoft Macintosh PowerPoint</Application>
  <PresentationFormat>Widescreen</PresentationFormat>
  <Paragraphs>182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Baguet Script</vt:lpstr>
      <vt:lpstr>Calibri</vt:lpstr>
      <vt:lpstr>Calibri Light</vt:lpstr>
      <vt:lpstr>Cambria Math</vt:lpstr>
      <vt:lpstr>Colonna MT</vt:lpstr>
      <vt:lpstr>Courier New</vt:lpstr>
      <vt:lpstr>Söhne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Madhawi Awasthi</dc:creator>
  <cp:lastModifiedBy>Pramod Acharya</cp:lastModifiedBy>
  <cp:revision>13</cp:revision>
  <dcterms:created xsi:type="dcterms:W3CDTF">2023-05-02T20:25:13Z</dcterms:created>
  <dcterms:modified xsi:type="dcterms:W3CDTF">2023-05-04T20:10:03Z</dcterms:modified>
</cp:coreProperties>
</file>